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50" d="100"/>
          <a:sy n="150" d="100"/>
        </p:scale>
        <p:origin x="294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12/04/2018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12/04/2018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398504" y="243964"/>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sp>
        <p:nvSpPr>
          <p:cNvPr id="6" name="TextBox 5">
            <a:extLst>
              <a:ext uri="{FF2B5EF4-FFF2-40B4-BE49-F238E27FC236}">
                <a16:creationId xmlns:a16="http://schemas.microsoft.com/office/drawing/2014/main" id="{A7DDB55B-D7AE-4862-8818-B5611FEEB481}"/>
              </a:ext>
            </a:extLst>
          </p:cNvPr>
          <p:cNvSpPr txBox="1"/>
          <p:nvPr/>
        </p:nvSpPr>
        <p:spPr>
          <a:xfrm>
            <a:off x="5254810" y="1562118"/>
            <a:ext cx="6259080" cy="984885"/>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313946"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F9A78EC4-DFE9-48AB-B4B6-915E133E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4" y="1505848"/>
            <a:ext cx="4571841" cy="2718392"/>
          </a:xfrm>
          <a:prstGeom prst="rect">
            <a:avLst/>
          </a:prstGeom>
        </p:spPr>
      </p:pic>
      <p:sp>
        <p:nvSpPr>
          <p:cNvPr id="8" name="TextBox 7">
            <a:extLst>
              <a:ext uri="{FF2B5EF4-FFF2-40B4-BE49-F238E27FC236}">
                <a16:creationId xmlns:a16="http://schemas.microsoft.com/office/drawing/2014/main" id="{939FB5FE-D613-4EF0-B6D3-81B7EC23082E}"/>
              </a:ext>
            </a:extLst>
          </p:cNvPr>
          <p:cNvSpPr txBox="1"/>
          <p:nvPr/>
        </p:nvSpPr>
        <p:spPr>
          <a:xfrm>
            <a:off x="5228379" y="2777690"/>
            <a:ext cx="4974139" cy="1446550"/>
          </a:xfrm>
          <a:prstGeom prst="rect">
            <a:avLst/>
          </a:prstGeom>
          <a:noFill/>
        </p:spPr>
        <p:txBody>
          <a:bodyPr wrap="square" rtlCol="0">
            <a:spAutoFit/>
          </a:bodyPr>
          <a:lstStyle/>
          <a:p>
            <a:r>
              <a:rPr lang="en-GB" b="1" dirty="0"/>
              <a:t>Game Features:</a:t>
            </a:r>
          </a:p>
          <a:p>
            <a:pPr marL="171450" indent="-171450">
              <a:buFont typeface="Arial" panose="020B0604020202020204" pitchFamily="34" charset="0"/>
              <a:buChar char="•"/>
            </a:pPr>
            <a:r>
              <a:rPr lang="en-GB" sz="1000" dirty="0"/>
              <a:t> Character customisation</a:t>
            </a:r>
          </a:p>
          <a:p>
            <a:pPr marL="171450" indent="-171450">
              <a:buFont typeface="Arial" panose="020B0604020202020204" pitchFamily="34" charset="0"/>
              <a:buChar char="•"/>
            </a:pPr>
            <a:r>
              <a:rPr lang="en-GB" sz="1000" dirty="0"/>
              <a:t>Level saving / loading</a:t>
            </a:r>
          </a:p>
          <a:p>
            <a:pPr marL="171450" indent="-171450">
              <a:buFont typeface="Arial" panose="020B0604020202020204" pitchFamily="34" charset="0"/>
              <a:buChar char="•"/>
            </a:pPr>
            <a:r>
              <a:rPr lang="en-GB" sz="1000" dirty="0"/>
              <a:t>Player saving / loading</a:t>
            </a:r>
          </a:p>
          <a:p>
            <a:pPr marL="171450" indent="-171450">
              <a:buFont typeface="Arial" panose="020B0604020202020204" pitchFamily="34" charset="0"/>
              <a:buChar char="•"/>
            </a:pPr>
            <a:r>
              <a:rPr lang="en-GB" sz="1000" dirty="0"/>
              <a:t>Procedural terrain generation</a:t>
            </a:r>
          </a:p>
          <a:p>
            <a:pPr marL="171450" indent="-171450">
              <a:buFont typeface="Arial" panose="020B0604020202020204" pitchFamily="34" charset="0"/>
              <a:buChar char="•"/>
            </a:pPr>
            <a:r>
              <a:rPr lang="en-GB" sz="1000" dirty="0"/>
              <a:t>A chunk based level system</a:t>
            </a:r>
          </a:p>
          <a:p>
            <a:pPr marL="171450" indent="-171450">
              <a:buFont typeface="Arial" panose="020B0604020202020204" pitchFamily="34" charset="0"/>
              <a:buChar char="•"/>
            </a:pPr>
            <a:r>
              <a:rPr lang="en-GB" sz="1000" dirty="0"/>
              <a:t>Inventory system</a:t>
            </a:r>
          </a:p>
          <a:p>
            <a:pPr marL="171450" indent="-171450">
              <a:buFont typeface="Arial" panose="020B0604020202020204" pitchFamily="34" charset="0"/>
              <a:buChar char="•"/>
            </a:pPr>
            <a:r>
              <a:rPr lang="en-GB" sz="1000" dirty="0"/>
              <a:t>Farming and terrain manipulation</a:t>
            </a:r>
          </a:p>
        </p:txBody>
      </p:sp>
      <p:sp>
        <p:nvSpPr>
          <p:cNvPr id="9" name="Rectangle 5">
            <a:extLst>
              <a:ext uri="{FF2B5EF4-FFF2-40B4-BE49-F238E27FC236}">
                <a16:creationId xmlns:a16="http://schemas.microsoft.com/office/drawing/2014/main" id="{EE726434-8DAA-47F4-BA5A-11299A3492A4}"/>
              </a:ext>
            </a:extLst>
          </p:cNvPr>
          <p:cNvSpPr>
            <a:spLocks noChangeArrowheads="1"/>
          </p:cNvSpPr>
          <p:nvPr/>
        </p:nvSpPr>
        <p:spPr bwMode="auto">
          <a:xfrm>
            <a:off x="5254810" y="4618727"/>
            <a:ext cx="45718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Other Notes: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000" dirty="0">
                <a:latin typeface="Calibri" panose="020F0502020204030204" pitchFamily="34" charset="0"/>
                <a:cs typeface="Times New Roman" panose="02020603050405020304" pitchFamily="18" charset="0"/>
              </a:rPr>
              <a:t>During the optimisation of this game, over the </a:t>
            </a:r>
            <a:r>
              <a:rPr lang="en-GB" altLang="en-US" sz="1000" dirty="0" err="1">
                <a:latin typeface="Calibri" panose="020F0502020204030204" pitchFamily="34" charset="0"/>
                <a:cs typeface="Times New Roman" panose="02020603050405020304" pitchFamily="18" charset="0"/>
              </a:rPr>
              <a:t>easter</a:t>
            </a:r>
            <a:r>
              <a:rPr lang="en-GB" altLang="en-US" sz="1000" dirty="0">
                <a:latin typeface="Calibri" panose="020F0502020204030204" pitchFamily="34" charset="0"/>
                <a:cs typeface="Times New Roman" panose="02020603050405020304" pitchFamily="18" charset="0"/>
              </a:rPr>
              <a:t> period, I spent mostly working on game bugs and fixes, and getting some old code working, which I could optimise.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This means that I have structured this document into two sections, one before the new features and fixes, and one after.</a:t>
            </a:r>
            <a:endParaRPr kumimoji="0" lang="en-GB" altLang="en-US" sz="1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Optimisation process restart, with some new game features and fixes.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37047" y="2074264"/>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913" y="2308572"/>
            <a:ext cx="3121067" cy="54582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51AC345B-2768-4816-B684-D312B554FF7D}"/>
              </a:ext>
            </a:extLst>
          </p:cNvPr>
          <p:cNvSpPr txBox="1"/>
          <p:nvPr/>
        </p:nvSpPr>
        <p:spPr>
          <a:xfrm>
            <a:off x="6219446" y="2902079"/>
            <a:ext cx="5792763"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390" y="3279693"/>
            <a:ext cx="3428470" cy="122949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D8D6E64-F5F5-480C-A96D-EB504464F163}"/>
              </a:ext>
            </a:extLst>
          </p:cNvPr>
          <p:cNvSpPr txBox="1"/>
          <p:nvPr/>
        </p:nvSpPr>
        <p:spPr>
          <a:xfrm>
            <a:off x="6237047" y="4556453"/>
            <a:ext cx="5715343"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587936"/>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201801"/>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646378"/>
            <a:ext cx="2905340" cy="26989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1" y="5249793"/>
            <a:ext cx="3842070" cy="10539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710F4A-09F2-4011-8F23-2308B0E48F5A}"/>
              </a:ext>
            </a:extLst>
          </p:cNvPr>
          <p:cNvSpPr txBox="1"/>
          <p:nvPr/>
        </p:nvSpPr>
        <p:spPr>
          <a:xfrm>
            <a:off x="3337613" y="1904384"/>
            <a:ext cx="1904290" cy="707886"/>
          </a:xfrm>
          <a:prstGeom prst="rect">
            <a:avLst/>
          </a:prstGeom>
          <a:noFill/>
        </p:spPr>
        <p:txBody>
          <a:bodyPr wrap="square" rtlCol="0">
            <a:spAutoFit/>
          </a:bodyPr>
          <a:lstStyle/>
          <a:p>
            <a:r>
              <a:rPr lang="en-GB" sz="1000" dirty="0"/>
              <a:t>The 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176179" y="4657624"/>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4059271"/>
            <a:ext cx="5805180" cy="2244434"/>
          </a:xfrm>
          <a:prstGeom prst="rect">
            <a:avLst/>
          </a:prstGeom>
        </p:spPr>
      </p:pic>
      <p:sp>
        <p:nvSpPr>
          <p:cNvPr id="12" name="TextBox 11">
            <a:extLst>
              <a:ext uri="{FF2B5EF4-FFF2-40B4-BE49-F238E27FC236}">
                <a16:creationId xmlns:a16="http://schemas.microsoft.com/office/drawing/2014/main" id="{7C161C26-43F4-4F25-BA4D-37FE58618950}"/>
              </a:ext>
            </a:extLst>
          </p:cNvPr>
          <p:cNvSpPr txBox="1"/>
          <p:nvPr/>
        </p:nvSpPr>
        <p:spPr>
          <a:xfrm>
            <a:off x="173446" y="614450"/>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pic>
        <p:nvPicPr>
          <p:cNvPr id="3" name="Picture 2">
            <a:extLst>
              <a:ext uri="{FF2B5EF4-FFF2-40B4-BE49-F238E27FC236}">
                <a16:creationId xmlns:a16="http://schemas.microsoft.com/office/drawing/2014/main" id="{83D39562-7CC8-4687-B608-B4D1309E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2" y="1097372"/>
            <a:ext cx="5521566" cy="1563015"/>
          </a:xfrm>
          <a:prstGeom prst="rect">
            <a:avLst/>
          </a:prstGeom>
        </p:spPr>
      </p:pic>
      <p:pic>
        <p:nvPicPr>
          <p:cNvPr id="7" name="Picture 6">
            <a:extLst>
              <a:ext uri="{FF2B5EF4-FFF2-40B4-BE49-F238E27FC236}">
                <a16:creationId xmlns:a16="http://schemas.microsoft.com/office/drawing/2014/main" id="{29B12026-BBAB-4041-ADA3-792995DA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2" y="2743199"/>
            <a:ext cx="2722098" cy="2215661"/>
          </a:xfrm>
          <a:prstGeom prst="rect">
            <a:avLst/>
          </a:prstGeom>
        </p:spPr>
      </p:pic>
      <p:sp>
        <p:nvSpPr>
          <p:cNvPr id="8" name="TextBox 7">
            <a:extLst>
              <a:ext uri="{FF2B5EF4-FFF2-40B4-BE49-F238E27FC236}">
                <a16:creationId xmlns:a16="http://schemas.microsoft.com/office/drawing/2014/main" id="{A48241D4-5969-4348-BAFF-FF808D37697D}"/>
              </a:ext>
            </a:extLst>
          </p:cNvPr>
          <p:cNvSpPr txBox="1"/>
          <p:nvPr/>
        </p:nvSpPr>
        <p:spPr>
          <a:xfrm>
            <a:off x="173446" y="614450"/>
            <a:ext cx="5136642" cy="400110"/>
          </a:xfrm>
          <a:prstGeom prst="rect">
            <a:avLst/>
          </a:prstGeom>
          <a:noFill/>
        </p:spPr>
        <p:txBody>
          <a:bodyPr wrap="square" rtlCol="0">
            <a:spAutoFit/>
          </a:bodyPr>
          <a:lstStyle/>
          <a:p>
            <a:r>
              <a:rPr lang="en-GB" sz="1000" dirty="0"/>
              <a:t>When profiling all these results, I generally have windows task manager open </a:t>
            </a:r>
            <a:r>
              <a:rPr lang="en-GB" sz="1000" dirty="0" err="1"/>
              <a:t>aswell</a:t>
            </a:r>
            <a:r>
              <a:rPr lang="en-GB" sz="1000" dirty="0"/>
              <a:t>, as it is often a good tool to quickly identify bottlenecks.</a:t>
            </a:r>
          </a:p>
        </p:txBody>
      </p:sp>
      <p:sp>
        <p:nvSpPr>
          <p:cNvPr id="9" name="TextBox 8">
            <a:extLst>
              <a:ext uri="{FF2B5EF4-FFF2-40B4-BE49-F238E27FC236}">
                <a16:creationId xmlns:a16="http://schemas.microsoft.com/office/drawing/2014/main" id="{80C9DDDF-FC76-4951-A4DC-3BA4C2EA5972}"/>
              </a:ext>
            </a:extLst>
          </p:cNvPr>
          <p:cNvSpPr txBox="1"/>
          <p:nvPr/>
        </p:nvSpPr>
        <p:spPr>
          <a:xfrm>
            <a:off x="2929834" y="2774187"/>
            <a:ext cx="2461313" cy="1015663"/>
          </a:xfrm>
          <a:prstGeom prst="rect">
            <a:avLst/>
          </a:prstGeom>
          <a:noFill/>
        </p:spPr>
        <p:txBody>
          <a:bodyPr wrap="square" rtlCol="0">
            <a:spAutoFit/>
          </a:bodyPr>
          <a:lstStyle/>
          <a:p>
            <a:r>
              <a:rPr lang="en-GB" sz="1000" dirty="0"/>
              <a:t>When running in release mode, the Render Objects and render Atlas functions both are still the two largest resource hogs, using 2,919 and 2,600 inclusive samples. Compared to pathfinding which is using 1000.</a:t>
            </a:r>
          </a:p>
        </p:txBody>
      </p:sp>
      <p:pic>
        <p:nvPicPr>
          <p:cNvPr id="11" name="Picture 10">
            <a:extLst>
              <a:ext uri="{FF2B5EF4-FFF2-40B4-BE49-F238E27FC236}">
                <a16:creationId xmlns:a16="http://schemas.microsoft.com/office/drawing/2014/main" id="{BEAB0C52-DFC8-4833-93BB-8D21D968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21" y="3851029"/>
            <a:ext cx="2662444" cy="2743200"/>
          </a:xfrm>
          <a:prstGeom prst="rect">
            <a:avLst/>
          </a:prstGeom>
        </p:spPr>
      </p:pic>
      <p:sp>
        <p:nvSpPr>
          <p:cNvPr id="12" name="TextBox 11">
            <a:extLst>
              <a:ext uri="{FF2B5EF4-FFF2-40B4-BE49-F238E27FC236}">
                <a16:creationId xmlns:a16="http://schemas.microsoft.com/office/drawing/2014/main" id="{62739269-612B-4A98-ADDE-D946BFEE1063}"/>
              </a:ext>
            </a:extLst>
          </p:cNvPr>
          <p:cNvSpPr txBox="1"/>
          <p:nvPr/>
        </p:nvSpPr>
        <p:spPr>
          <a:xfrm>
            <a:off x="87922" y="5095112"/>
            <a:ext cx="2223923" cy="1477328"/>
          </a:xfrm>
          <a:prstGeom prst="rect">
            <a:avLst/>
          </a:prstGeom>
          <a:noFill/>
        </p:spPr>
        <p:txBody>
          <a:bodyPr wrap="square" rtlCol="0">
            <a:spAutoFit/>
          </a:bodyPr>
          <a:lstStyle/>
          <a:p>
            <a:r>
              <a:rPr lang="en-GB" sz="1000" dirty="0"/>
              <a:t>The profiler has inclusive and exclusive samples, Inclusive samples is the amount of execution time spent in a function, including the time spent in functions that the function calls.</a:t>
            </a:r>
          </a:p>
          <a:p>
            <a:endParaRPr lang="en-GB" sz="1000" dirty="0"/>
          </a:p>
          <a:p>
            <a:r>
              <a:rPr lang="en-GB" sz="1000" dirty="0"/>
              <a:t>Exclusive samples is the time spent in that function, excluding the time spent in functions in that function.</a:t>
            </a:r>
          </a:p>
        </p:txBody>
      </p:sp>
    </p:spTree>
    <p:extLst>
      <p:ext uri="{BB962C8B-B14F-4D97-AF65-F5344CB8AC3E}">
        <p14:creationId xmlns:p14="http://schemas.microsoft.com/office/powerpoint/2010/main" val="10349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67F4E0-C787-4DF3-9510-DA2FB6C12634}"/>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CED0A-985A-4025-B5FE-BC7CA1C6D5BD}"/>
              </a:ext>
            </a:extLst>
          </p:cNvPr>
          <p:cNvSpPr txBox="1"/>
          <p:nvPr/>
        </p:nvSpPr>
        <p:spPr>
          <a:xfrm>
            <a:off x="234900" y="176169"/>
            <a:ext cx="3460447" cy="400110"/>
          </a:xfrm>
          <a:prstGeom prst="rect">
            <a:avLst/>
          </a:prstGeom>
          <a:noFill/>
        </p:spPr>
        <p:txBody>
          <a:bodyPr wrap="square" rtlCol="0">
            <a:spAutoFit/>
          </a:bodyPr>
          <a:lstStyle/>
          <a:p>
            <a:r>
              <a:rPr lang="en-GB" sz="2000" dirty="0"/>
              <a:t>Concurrent chunk processing:</a:t>
            </a:r>
          </a:p>
        </p:txBody>
      </p:sp>
      <p:sp>
        <p:nvSpPr>
          <p:cNvPr id="6" name="TextBox 5">
            <a:extLst>
              <a:ext uri="{FF2B5EF4-FFF2-40B4-BE49-F238E27FC236}">
                <a16:creationId xmlns:a16="http://schemas.microsoft.com/office/drawing/2014/main" id="{7258FD3D-44AD-4F50-9303-6F35D83BFB58}"/>
              </a:ext>
            </a:extLst>
          </p:cNvPr>
          <p:cNvSpPr txBox="1"/>
          <p:nvPr/>
        </p:nvSpPr>
        <p:spPr>
          <a:xfrm>
            <a:off x="234901" y="681141"/>
            <a:ext cx="5136642" cy="1015663"/>
          </a:xfrm>
          <a:prstGeom prst="rect">
            <a:avLst/>
          </a:prstGeom>
          <a:noFill/>
        </p:spPr>
        <p:txBody>
          <a:bodyPr wrap="square" rtlCol="0">
            <a:spAutoFit/>
          </a:bodyPr>
          <a:lstStyle/>
          <a:p>
            <a:r>
              <a:rPr lang="en-GB" sz="1000" dirty="0"/>
              <a:t>One of the ways I tried to tackle the optimisation of the cell rendering function, was to make it multi threaded. My idea was to make each chunk be able to process and render the cells inside it concurrently.</a:t>
            </a:r>
          </a:p>
          <a:p>
            <a:endParaRPr lang="en-GB" sz="1000" dirty="0"/>
          </a:p>
          <a:p>
            <a:r>
              <a:rPr lang="en-GB" sz="1000" dirty="0"/>
              <a:t>However as there are so many dependencies for the rendering of cells, this made it extremely difficult, and ended up creating more problems than it solved.</a:t>
            </a:r>
          </a:p>
        </p:txBody>
      </p:sp>
      <p:pic>
        <p:nvPicPr>
          <p:cNvPr id="10" name="Picture 9">
            <a:extLst>
              <a:ext uri="{FF2B5EF4-FFF2-40B4-BE49-F238E27FC236}">
                <a16:creationId xmlns:a16="http://schemas.microsoft.com/office/drawing/2014/main" id="{A8C07DB5-B6F6-42F4-A9D1-B2EBC9D00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2" y="3844333"/>
            <a:ext cx="1810697" cy="483748"/>
          </a:xfrm>
          <a:prstGeom prst="rect">
            <a:avLst/>
          </a:prstGeom>
        </p:spPr>
      </p:pic>
      <p:sp>
        <p:nvSpPr>
          <p:cNvPr id="11" name="TextBox 10">
            <a:extLst>
              <a:ext uri="{FF2B5EF4-FFF2-40B4-BE49-F238E27FC236}">
                <a16:creationId xmlns:a16="http://schemas.microsoft.com/office/drawing/2014/main" id="{0A0D33BA-AC00-4E3B-897A-1D605650A1DD}"/>
              </a:ext>
            </a:extLst>
          </p:cNvPr>
          <p:cNvSpPr txBox="1"/>
          <p:nvPr/>
        </p:nvSpPr>
        <p:spPr>
          <a:xfrm>
            <a:off x="234900" y="2892556"/>
            <a:ext cx="5136642" cy="861774"/>
          </a:xfrm>
          <a:prstGeom prst="rect">
            <a:avLst/>
          </a:prstGeom>
          <a:noFill/>
        </p:spPr>
        <p:txBody>
          <a:bodyPr wrap="square" rtlCol="0">
            <a:spAutoFit/>
          </a:bodyPr>
          <a:lstStyle/>
          <a:p>
            <a:r>
              <a:rPr lang="en-GB" sz="1000" dirty="0"/>
              <a:t>I ended up not implementing these changes as it decreased the performance and created a few bugs with the game.</a:t>
            </a:r>
          </a:p>
          <a:p>
            <a:endParaRPr lang="en-GB" sz="1000" dirty="0"/>
          </a:p>
          <a:p>
            <a:r>
              <a:rPr lang="en-GB" sz="1000" dirty="0"/>
              <a:t>The reason for why this decreased performance is due to it was creating a bunch of threads each frame, and each thread didn’t have much processing to do.</a:t>
            </a:r>
          </a:p>
        </p:txBody>
      </p:sp>
      <p:pic>
        <p:nvPicPr>
          <p:cNvPr id="13" name="Picture 12">
            <a:extLst>
              <a:ext uri="{FF2B5EF4-FFF2-40B4-BE49-F238E27FC236}">
                <a16:creationId xmlns:a16="http://schemas.microsoft.com/office/drawing/2014/main" id="{F7453FFA-D1AE-4949-AC6E-877AA81A4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2" y="1772031"/>
            <a:ext cx="4700960" cy="1030522"/>
          </a:xfrm>
          <a:prstGeom prst="rect">
            <a:avLst/>
          </a:prstGeom>
        </p:spPr>
      </p:pic>
      <p:sp>
        <p:nvSpPr>
          <p:cNvPr id="8" name="TextBox 7">
            <a:extLst>
              <a:ext uri="{FF2B5EF4-FFF2-40B4-BE49-F238E27FC236}">
                <a16:creationId xmlns:a16="http://schemas.microsoft.com/office/drawing/2014/main" id="{290C1313-4EE6-41F6-AF10-B002C7B95C1C}"/>
              </a:ext>
            </a:extLst>
          </p:cNvPr>
          <p:cNvSpPr txBox="1"/>
          <p:nvPr/>
        </p:nvSpPr>
        <p:spPr>
          <a:xfrm>
            <a:off x="345272" y="4466890"/>
            <a:ext cx="5136642" cy="553998"/>
          </a:xfrm>
          <a:prstGeom prst="rect">
            <a:avLst/>
          </a:prstGeom>
          <a:noFill/>
        </p:spPr>
        <p:txBody>
          <a:bodyPr wrap="square" rtlCol="0">
            <a:spAutoFit/>
          </a:bodyPr>
          <a:lstStyle/>
          <a:p>
            <a:r>
              <a:rPr lang="en-GB" sz="1000" dirty="0"/>
              <a:t>One improvement I will try to make in the future is to make the whole cell rendering class run in it’s own thread, but as it has a lot of dependencies that I will have to work around, which will take a lot of work.</a:t>
            </a:r>
          </a:p>
        </p:txBody>
      </p:sp>
    </p:spTree>
    <p:extLst>
      <p:ext uri="{BB962C8B-B14F-4D97-AF65-F5344CB8AC3E}">
        <p14:creationId xmlns:p14="http://schemas.microsoft.com/office/powerpoint/2010/main" val="64537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200A43-8C1F-4043-ADEC-27CE56DA3ED9}"/>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0092C-61E2-49F0-9482-3556B180FEAF}"/>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sp>
        <p:nvSpPr>
          <p:cNvPr id="6" name="TextBox 5">
            <a:extLst>
              <a:ext uri="{FF2B5EF4-FFF2-40B4-BE49-F238E27FC236}">
                <a16:creationId xmlns:a16="http://schemas.microsoft.com/office/drawing/2014/main" id="{3D42C202-806F-4A44-9F94-F173B180EED8}"/>
              </a:ext>
            </a:extLst>
          </p:cNvPr>
          <p:cNvSpPr txBox="1"/>
          <p:nvPr/>
        </p:nvSpPr>
        <p:spPr>
          <a:xfrm>
            <a:off x="234901" y="681141"/>
            <a:ext cx="5136642" cy="400110"/>
          </a:xfrm>
          <a:prstGeom prst="rect">
            <a:avLst/>
          </a:prstGeom>
          <a:noFill/>
        </p:spPr>
        <p:txBody>
          <a:bodyPr wrap="square" rtlCol="0">
            <a:spAutoFit/>
          </a:bodyPr>
          <a:lstStyle/>
          <a:p>
            <a:r>
              <a:rPr lang="en-GB" sz="1000" dirty="0"/>
              <a:t>The problem:</a:t>
            </a:r>
          </a:p>
          <a:p>
            <a:endParaRPr lang="en-GB" sz="1000" dirty="0"/>
          </a:p>
        </p:txBody>
      </p:sp>
      <p:pic>
        <p:nvPicPr>
          <p:cNvPr id="3" name="Picture 2">
            <a:extLst>
              <a:ext uri="{FF2B5EF4-FFF2-40B4-BE49-F238E27FC236}">
                <a16:creationId xmlns:a16="http://schemas.microsoft.com/office/drawing/2014/main" id="{4BC1D0C3-A5C2-4DE0-81A7-7F8825D6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53" y="1186113"/>
            <a:ext cx="2218103" cy="3031923"/>
          </a:xfrm>
          <a:prstGeom prst="rect">
            <a:avLst/>
          </a:prstGeom>
        </p:spPr>
      </p:pic>
      <p:sp>
        <p:nvSpPr>
          <p:cNvPr id="7" name="TextBox 6">
            <a:extLst>
              <a:ext uri="{FF2B5EF4-FFF2-40B4-BE49-F238E27FC236}">
                <a16:creationId xmlns:a16="http://schemas.microsoft.com/office/drawing/2014/main" id="{A91F7391-C662-4FF9-97E7-7A1512BC673A}"/>
              </a:ext>
            </a:extLst>
          </p:cNvPr>
          <p:cNvSpPr txBox="1"/>
          <p:nvPr/>
        </p:nvSpPr>
        <p:spPr>
          <a:xfrm>
            <a:off x="2803222" y="1525633"/>
            <a:ext cx="2741892" cy="1015663"/>
          </a:xfrm>
          <a:prstGeom prst="rect">
            <a:avLst/>
          </a:prstGeom>
          <a:noFill/>
        </p:spPr>
        <p:txBody>
          <a:bodyPr wrap="square" rtlCol="0">
            <a:spAutoFit/>
          </a:bodyPr>
          <a:lstStyle/>
          <a:p>
            <a:r>
              <a:rPr lang="en-GB" sz="1000" dirty="0"/>
              <a:t>As the player explores the level, the world generates chunks of tiles.</a:t>
            </a:r>
          </a:p>
          <a:p>
            <a:r>
              <a:rPr lang="en-GB" sz="1000" dirty="0"/>
              <a:t>This process is costly as the game creates the Chunk object every while the player is moving, which can cause a slight judder as the chunk object is being created.</a:t>
            </a:r>
          </a:p>
        </p:txBody>
      </p:sp>
      <p:sp>
        <p:nvSpPr>
          <p:cNvPr id="8" name="TextBox 7">
            <a:extLst>
              <a:ext uri="{FF2B5EF4-FFF2-40B4-BE49-F238E27FC236}">
                <a16:creationId xmlns:a16="http://schemas.microsoft.com/office/drawing/2014/main" id="{2C78255D-C493-419A-B291-5034156E7450}"/>
              </a:ext>
            </a:extLst>
          </p:cNvPr>
          <p:cNvSpPr txBox="1"/>
          <p:nvPr/>
        </p:nvSpPr>
        <p:spPr>
          <a:xfrm>
            <a:off x="2737884" y="3301042"/>
            <a:ext cx="2741892" cy="1015663"/>
          </a:xfrm>
          <a:prstGeom prst="rect">
            <a:avLst/>
          </a:prstGeom>
          <a:noFill/>
        </p:spPr>
        <p:txBody>
          <a:bodyPr wrap="square" rtlCol="0">
            <a:spAutoFit/>
          </a:bodyPr>
          <a:lstStyle/>
          <a:p>
            <a:r>
              <a:rPr lang="en-GB" sz="1000" dirty="0"/>
              <a:t>Moreover the objects never actually get deleted, so the </a:t>
            </a:r>
            <a:r>
              <a:rPr lang="en-GB" sz="1000" dirty="0" err="1"/>
              <a:t>std</a:t>
            </a:r>
            <a:r>
              <a:rPr lang="en-GB" sz="1000" dirty="0"/>
              <a:t>::map of objects continually grows, which is okay if the player doesn’t explore very far, but if they this is a kind of memory leak, as the memory of the game will just continually increase.</a:t>
            </a:r>
          </a:p>
        </p:txBody>
      </p:sp>
      <p:sp>
        <p:nvSpPr>
          <p:cNvPr id="9" name="TextBox 8">
            <a:extLst>
              <a:ext uri="{FF2B5EF4-FFF2-40B4-BE49-F238E27FC236}">
                <a16:creationId xmlns:a16="http://schemas.microsoft.com/office/drawing/2014/main" id="{A230E27B-50C4-448C-9297-56C3DD806B8D}"/>
              </a:ext>
            </a:extLst>
          </p:cNvPr>
          <p:cNvSpPr txBox="1"/>
          <p:nvPr/>
        </p:nvSpPr>
        <p:spPr>
          <a:xfrm>
            <a:off x="5932613" y="681141"/>
            <a:ext cx="5243109" cy="861774"/>
          </a:xfrm>
          <a:prstGeom prst="rect">
            <a:avLst/>
          </a:prstGeom>
          <a:noFill/>
        </p:spPr>
        <p:txBody>
          <a:bodyPr wrap="square" rtlCol="0">
            <a:spAutoFit/>
          </a:bodyPr>
          <a:lstStyle/>
          <a:p>
            <a:r>
              <a:rPr lang="en-GB" sz="1000" dirty="0"/>
              <a:t>To try and fix this issue, I will create a timer on each chunk object, which is refreshed if the chunk is still on screen. </a:t>
            </a:r>
          </a:p>
          <a:p>
            <a:r>
              <a:rPr lang="en-GB" sz="1000" dirty="0"/>
              <a:t>However when the chunk is offscreen and the chunks timer goes above a set threshold, the chunk will be added to the pool of empty chunks, which when the </a:t>
            </a:r>
            <a:r>
              <a:rPr lang="en-GB" sz="1000" dirty="0" err="1"/>
              <a:t>CreateChunk</a:t>
            </a:r>
            <a:r>
              <a:rPr lang="en-GB" sz="1000" dirty="0"/>
              <a:t> function is called, the chunk will be gathered from the pool of unused chunks.</a:t>
            </a:r>
          </a:p>
        </p:txBody>
      </p:sp>
      <p:sp>
        <p:nvSpPr>
          <p:cNvPr id="10" name="TextBox 9">
            <a:extLst>
              <a:ext uri="{FF2B5EF4-FFF2-40B4-BE49-F238E27FC236}">
                <a16:creationId xmlns:a16="http://schemas.microsoft.com/office/drawing/2014/main" id="{C555028E-FAA5-4D20-8BF4-F665AEB38F6B}"/>
              </a:ext>
            </a:extLst>
          </p:cNvPr>
          <p:cNvSpPr txBox="1"/>
          <p:nvPr/>
        </p:nvSpPr>
        <p:spPr>
          <a:xfrm>
            <a:off x="5890479" y="376224"/>
            <a:ext cx="5136642" cy="400110"/>
          </a:xfrm>
          <a:prstGeom prst="rect">
            <a:avLst/>
          </a:prstGeom>
          <a:noFill/>
        </p:spPr>
        <p:txBody>
          <a:bodyPr wrap="square" rtlCol="0">
            <a:spAutoFit/>
          </a:bodyPr>
          <a:lstStyle/>
          <a:p>
            <a:r>
              <a:rPr lang="en-GB" sz="1000" dirty="0"/>
              <a:t>Possible solution:</a:t>
            </a:r>
          </a:p>
          <a:p>
            <a:endParaRPr lang="en-GB" sz="1000" dirty="0"/>
          </a:p>
        </p:txBody>
      </p:sp>
      <p:sp>
        <p:nvSpPr>
          <p:cNvPr id="11" name="TextBox 10">
            <a:extLst>
              <a:ext uri="{FF2B5EF4-FFF2-40B4-BE49-F238E27FC236}">
                <a16:creationId xmlns:a16="http://schemas.microsoft.com/office/drawing/2014/main" id="{8D29DC48-2D08-4A77-91AC-D06FE14120F0}"/>
              </a:ext>
            </a:extLst>
          </p:cNvPr>
          <p:cNvSpPr txBox="1"/>
          <p:nvPr/>
        </p:nvSpPr>
        <p:spPr>
          <a:xfrm>
            <a:off x="5890479" y="1929585"/>
            <a:ext cx="5136642" cy="400110"/>
          </a:xfrm>
          <a:prstGeom prst="rect">
            <a:avLst/>
          </a:prstGeom>
          <a:noFill/>
        </p:spPr>
        <p:txBody>
          <a:bodyPr wrap="square" rtlCol="0">
            <a:spAutoFit/>
          </a:bodyPr>
          <a:lstStyle/>
          <a:p>
            <a:r>
              <a:rPr lang="en-GB" sz="1000" dirty="0"/>
              <a:t>The solution:</a:t>
            </a:r>
          </a:p>
          <a:p>
            <a:endParaRPr lang="en-GB" sz="1000" dirty="0"/>
          </a:p>
        </p:txBody>
      </p:sp>
      <p:pic>
        <p:nvPicPr>
          <p:cNvPr id="15" name="Picture 14">
            <a:extLst>
              <a:ext uri="{FF2B5EF4-FFF2-40B4-BE49-F238E27FC236}">
                <a16:creationId xmlns:a16="http://schemas.microsoft.com/office/drawing/2014/main" id="{D137BE70-B661-40AD-9100-95D56F99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309" y="3159971"/>
            <a:ext cx="5051933" cy="2662127"/>
          </a:xfrm>
          <a:prstGeom prst="rect">
            <a:avLst/>
          </a:prstGeom>
        </p:spPr>
      </p:pic>
      <p:sp>
        <p:nvSpPr>
          <p:cNvPr id="16" name="TextBox 15">
            <a:extLst>
              <a:ext uri="{FF2B5EF4-FFF2-40B4-BE49-F238E27FC236}">
                <a16:creationId xmlns:a16="http://schemas.microsoft.com/office/drawing/2014/main" id="{66DBB465-E53F-4273-B28E-60D060A6EF9B}"/>
              </a:ext>
            </a:extLst>
          </p:cNvPr>
          <p:cNvSpPr txBox="1"/>
          <p:nvPr/>
        </p:nvSpPr>
        <p:spPr>
          <a:xfrm>
            <a:off x="6038309" y="2172362"/>
            <a:ext cx="5243109" cy="707886"/>
          </a:xfrm>
          <a:prstGeom prst="rect">
            <a:avLst/>
          </a:prstGeom>
          <a:noFill/>
        </p:spPr>
        <p:txBody>
          <a:bodyPr wrap="square" rtlCol="0">
            <a:spAutoFit/>
          </a:bodyPr>
          <a:lstStyle/>
          <a:p>
            <a:r>
              <a:rPr lang="en-GB" sz="1000" dirty="0"/>
              <a:t>I created a </a:t>
            </a:r>
            <a:r>
              <a:rPr lang="en-GB" sz="1000" dirty="0" err="1"/>
              <a:t>ReplaceChunk</a:t>
            </a:r>
            <a:r>
              <a:rPr lang="en-GB" sz="1000" dirty="0"/>
              <a:t> function that erases the tiles and recreates the new tiles, overwriting where the old, unused chunk data was.</a:t>
            </a:r>
          </a:p>
          <a:p>
            <a:r>
              <a:rPr lang="en-GB" sz="1000" dirty="0"/>
              <a:t>It is currently adding the unused chunks to a vector of points, after the chunk is out of the camera view for 10 seconds.</a:t>
            </a:r>
          </a:p>
        </p:txBody>
      </p:sp>
      <p:sp>
        <p:nvSpPr>
          <p:cNvPr id="17" name="TextBox 16">
            <a:extLst>
              <a:ext uri="{FF2B5EF4-FFF2-40B4-BE49-F238E27FC236}">
                <a16:creationId xmlns:a16="http://schemas.microsoft.com/office/drawing/2014/main" id="{6193A45B-03F7-44F9-A691-9CA06E3F470A}"/>
              </a:ext>
            </a:extLst>
          </p:cNvPr>
          <p:cNvSpPr txBox="1"/>
          <p:nvPr/>
        </p:nvSpPr>
        <p:spPr>
          <a:xfrm>
            <a:off x="6038309" y="5930638"/>
            <a:ext cx="5243109" cy="246221"/>
          </a:xfrm>
          <a:prstGeom prst="rect">
            <a:avLst/>
          </a:prstGeom>
          <a:noFill/>
        </p:spPr>
        <p:txBody>
          <a:bodyPr wrap="square" rtlCol="0">
            <a:spAutoFit/>
          </a:bodyPr>
          <a:lstStyle/>
          <a:p>
            <a:r>
              <a:rPr lang="en-GB" sz="1000" dirty="0"/>
              <a:t>This code loops through the chunks and then creates, replaces or adds it to a list of unused chunks</a:t>
            </a:r>
          </a:p>
        </p:txBody>
      </p:sp>
    </p:spTree>
    <p:extLst>
      <p:ext uri="{BB962C8B-B14F-4D97-AF65-F5344CB8AC3E}">
        <p14:creationId xmlns:p14="http://schemas.microsoft.com/office/powerpoint/2010/main" val="41149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3BB8B-5874-4A89-BA87-698435FE0FA0}"/>
              </a:ext>
            </a:extLst>
          </p:cNvPr>
          <p:cNvSpPr txBox="1"/>
          <p:nvPr/>
        </p:nvSpPr>
        <p:spPr>
          <a:xfrm>
            <a:off x="234900" y="176169"/>
            <a:ext cx="2470547" cy="400110"/>
          </a:xfrm>
          <a:prstGeom prst="rect">
            <a:avLst/>
          </a:prstGeom>
          <a:noFill/>
        </p:spPr>
        <p:txBody>
          <a:bodyPr wrap="square" rtlCol="0">
            <a:spAutoFit/>
          </a:bodyPr>
          <a:lstStyle/>
          <a:p>
            <a:r>
              <a:rPr lang="en-GB" sz="2000" dirty="0"/>
              <a:t>Chunk Object Pooling:</a:t>
            </a:r>
          </a:p>
        </p:txBody>
      </p:sp>
      <p:pic>
        <p:nvPicPr>
          <p:cNvPr id="5" name="Picture 4">
            <a:extLst>
              <a:ext uri="{FF2B5EF4-FFF2-40B4-BE49-F238E27FC236}">
                <a16:creationId xmlns:a16="http://schemas.microsoft.com/office/drawing/2014/main" id="{3C892409-BD25-4410-9B42-A97141B2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77" y="1918525"/>
            <a:ext cx="2828633" cy="3546883"/>
          </a:xfrm>
          <a:prstGeom prst="rect">
            <a:avLst/>
          </a:prstGeom>
        </p:spPr>
      </p:pic>
      <p:sp>
        <p:nvSpPr>
          <p:cNvPr id="6" name="TextBox 5">
            <a:extLst>
              <a:ext uri="{FF2B5EF4-FFF2-40B4-BE49-F238E27FC236}">
                <a16:creationId xmlns:a16="http://schemas.microsoft.com/office/drawing/2014/main" id="{6329111F-2805-45F4-B961-168A9F631D40}"/>
              </a:ext>
            </a:extLst>
          </p:cNvPr>
          <p:cNvSpPr txBox="1"/>
          <p:nvPr/>
        </p:nvSpPr>
        <p:spPr>
          <a:xfrm>
            <a:off x="234900" y="856696"/>
            <a:ext cx="5243109" cy="861774"/>
          </a:xfrm>
          <a:prstGeom prst="rect">
            <a:avLst/>
          </a:prstGeom>
          <a:noFill/>
        </p:spPr>
        <p:txBody>
          <a:bodyPr wrap="square" rtlCol="0">
            <a:spAutoFit/>
          </a:bodyPr>
          <a:lstStyle/>
          <a:p>
            <a:r>
              <a:rPr lang="en-GB" sz="1000" dirty="0"/>
              <a:t>Now when the player explores the level, the chunks that the player has been to, but is no longer in camera range, will get replaced with any new chunks data that gets created.</a:t>
            </a:r>
          </a:p>
          <a:p>
            <a:r>
              <a:rPr lang="en-GB" sz="1000" dirty="0"/>
              <a:t>This shows a great improvement to memory performance, as the memory </a:t>
            </a:r>
            <a:r>
              <a:rPr lang="en-GB" sz="1000" dirty="0" err="1"/>
              <a:t>useage</a:t>
            </a:r>
            <a:r>
              <a:rPr lang="en-GB" sz="1000" dirty="0"/>
              <a:t> doesn’t constantly increase as the player explores the level, and instead stays level, with the new chunk data overwriting the old data. </a:t>
            </a:r>
          </a:p>
        </p:txBody>
      </p:sp>
      <p:sp>
        <p:nvSpPr>
          <p:cNvPr id="7" name="TextBox 6">
            <a:extLst>
              <a:ext uri="{FF2B5EF4-FFF2-40B4-BE49-F238E27FC236}">
                <a16:creationId xmlns:a16="http://schemas.microsoft.com/office/drawing/2014/main" id="{EE75ADC7-B77E-4D41-BBD6-024DCF298F13}"/>
              </a:ext>
            </a:extLst>
          </p:cNvPr>
          <p:cNvSpPr txBox="1"/>
          <p:nvPr/>
        </p:nvSpPr>
        <p:spPr>
          <a:xfrm>
            <a:off x="137126" y="656641"/>
            <a:ext cx="5136642" cy="246221"/>
          </a:xfrm>
          <a:prstGeom prst="rect">
            <a:avLst/>
          </a:prstGeom>
          <a:noFill/>
        </p:spPr>
        <p:txBody>
          <a:bodyPr wrap="square" rtlCol="0">
            <a:spAutoFit/>
          </a:bodyPr>
          <a:lstStyle/>
          <a:p>
            <a:r>
              <a:rPr lang="en-GB" sz="1000" dirty="0"/>
              <a:t>Checking:</a:t>
            </a:r>
          </a:p>
        </p:txBody>
      </p:sp>
    </p:spTree>
    <p:extLst>
      <p:ext uri="{BB962C8B-B14F-4D97-AF65-F5344CB8AC3E}">
        <p14:creationId xmlns:p14="http://schemas.microsoft.com/office/powerpoint/2010/main" val="426374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2DD29B-AF3F-427A-AB0F-A56A44F3383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8195E2-583F-47A1-A1CF-04005BD2F2BB}"/>
              </a:ext>
            </a:extLst>
          </p:cNvPr>
          <p:cNvSpPr txBox="1"/>
          <p:nvPr/>
        </p:nvSpPr>
        <p:spPr>
          <a:xfrm>
            <a:off x="234900" y="176169"/>
            <a:ext cx="3909250" cy="400110"/>
          </a:xfrm>
          <a:prstGeom prst="rect">
            <a:avLst/>
          </a:prstGeom>
          <a:noFill/>
        </p:spPr>
        <p:txBody>
          <a:bodyPr wrap="square" rtlCol="0">
            <a:spAutoFit/>
          </a:bodyPr>
          <a:lstStyle/>
          <a:p>
            <a:r>
              <a:rPr lang="en-GB" sz="2000" dirty="0"/>
              <a:t>Altering the way level is stored:</a:t>
            </a:r>
          </a:p>
        </p:txBody>
      </p:sp>
      <p:sp>
        <p:nvSpPr>
          <p:cNvPr id="6" name="TextBox 5">
            <a:extLst>
              <a:ext uri="{FF2B5EF4-FFF2-40B4-BE49-F238E27FC236}">
                <a16:creationId xmlns:a16="http://schemas.microsoft.com/office/drawing/2014/main" id="{34EA0196-F612-452B-9BDB-3F8BEECFDB11}"/>
              </a:ext>
            </a:extLst>
          </p:cNvPr>
          <p:cNvSpPr txBox="1"/>
          <p:nvPr/>
        </p:nvSpPr>
        <p:spPr>
          <a:xfrm>
            <a:off x="234901" y="681141"/>
            <a:ext cx="5136642" cy="246221"/>
          </a:xfrm>
          <a:prstGeom prst="rect">
            <a:avLst/>
          </a:prstGeom>
          <a:noFill/>
        </p:spPr>
        <p:txBody>
          <a:bodyPr wrap="square" rtlCol="0">
            <a:spAutoFit/>
          </a:bodyPr>
          <a:lstStyle/>
          <a:p>
            <a:r>
              <a:rPr lang="en-GB" sz="1000" dirty="0"/>
              <a:t>TODO: modify the level use used </a:t>
            </a:r>
            <a:r>
              <a:rPr lang="en-GB" sz="1000" dirty="0" err="1"/>
              <a:t>std</a:t>
            </a:r>
            <a:r>
              <a:rPr lang="en-GB" sz="1000" dirty="0"/>
              <a:t>::pair instead of </a:t>
            </a:r>
            <a:r>
              <a:rPr lang="en-GB" sz="1000" dirty="0" err="1"/>
              <a:t>std</a:t>
            </a:r>
            <a:r>
              <a:rPr lang="en-GB" sz="1000" dirty="0"/>
              <a:t>::map&lt;</a:t>
            </a:r>
            <a:r>
              <a:rPr lang="en-GB" sz="1000" dirty="0" err="1"/>
              <a:t>int</a:t>
            </a:r>
            <a:r>
              <a:rPr lang="en-GB" sz="1000" dirty="0"/>
              <a:t>, &lt;</a:t>
            </a:r>
            <a:r>
              <a:rPr lang="en-GB" sz="1000" dirty="0" err="1"/>
              <a:t>std</a:t>
            </a:r>
            <a:r>
              <a:rPr lang="en-GB" sz="1000" dirty="0"/>
              <a:t>::map&lt;</a:t>
            </a:r>
            <a:r>
              <a:rPr lang="en-GB" sz="1000" dirty="0" err="1"/>
              <a:t>int</a:t>
            </a:r>
            <a:r>
              <a:rPr lang="en-GB" sz="1000" dirty="0"/>
              <a:t>, chunk&gt;&gt;&gt;  </a:t>
            </a:r>
          </a:p>
        </p:txBody>
      </p:sp>
    </p:spTree>
    <p:extLst>
      <p:ext uri="{BB962C8B-B14F-4D97-AF65-F5344CB8AC3E}">
        <p14:creationId xmlns:p14="http://schemas.microsoft.com/office/powerpoint/2010/main" val="405960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is working,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5" y="1850671"/>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861774"/>
          </a:xfrm>
          <a:prstGeom prst="rect">
            <a:avLst/>
          </a:prstGeom>
          <a:noFill/>
        </p:spPr>
        <p:txBody>
          <a:bodyPr wrap="square" rtlCol="0">
            <a:spAutoFit/>
          </a:bodyPr>
          <a:lstStyle/>
          <a:p>
            <a:r>
              <a:rPr lang="en-GB" sz="1000" dirty="0"/>
              <a:t>To benchmark I started with the visual studio profiler, this highlighted what functions where using most of the resources.</a:t>
            </a:r>
          </a:p>
          <a:p>
            <a:endParaRPr lang="en-GB" sz="1000" dirty="0"/>
          </a:p>
          <a:p>
            <a:r>
              <a:rPr lang="en-GB" sz="1000" dirty="0"/>
              <a:t>There is a clear spike where I had opened the players inventory, as well as when the level was being generated</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917379"/>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352555" y="805685"/>
            <a:ext cx="4517249" cy="400110"/>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1169551"/>
          </a:xfrm>
          <a:prstGeom prst="rect">
            <a:avLst/>
          </a:prstGeom>
          <a:noFill/>
        </p:spPr>
        <p:txBody>
          <a:bodyPr wrap="square" rtlCol="0">
            <a:spAutoFit/>
          </a:bodyPr>
          <a:lstStyle/>
          <a:p>
            <a:r>
              <a:rPr lang="en-GB" sz="1000" dirty="0"/>
              <a:t>To Solve this issue, I worked on creating a </a:t>
            </a:r>
            <a:r>
              <a:rPr lang="en-GB" sz="1000" dirty="0" err="1"/>
              <a:t>renderAtlas</a:t>
            </a:r>
            <a:r>
              <a:rPr lang="en-GB" sz="1000" dirty="0"/>
              <a:t> function in the Texture class, this will take an ID for the sprite and get that sprite from the atlas and render it to a point in the game.</a:t>
            </a:r>
          </a:p>
          <a:p>
            <a:endParaRPr lang="en-GB" sz="1000" dirty="0"/>
          </a:p>
          <a:p>
            <a:r>
              <a:rPr lang="en-GB" sz="1000" dirty="0"/>
              <a:t>To do this, I created a struct that contained the location of the sprite, the atlas index number and the layer.</a:t>
            </a:r>
          </a:p>
          <a:p>
            <a:r>
              <a:rPr lang="en-GB" sz="1000" dirty="0"/>
              <a:t>I also created a vector of all the textures, so that I could batch render all the textures at the end of the frame.</a:t>
            </a:r>
          </a:p>
        </p:txBody>
      </p:sp>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76016" y="3255263"/>
            <a:ext cx="2615751" cy="2092881"/>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a:p>
            <a:endParaRPr lang="en-GB" sz="1000" dirty="0"/>
          </a:p>
          <a:p>
            <a:r>
              <a:rPr lang="en-GB" sz="1000" dirty="0"/>
              <a:t>Moreover, there are a lot of Textures for each game object, which is not maintainable as the game scales.</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788" y="21418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20863" y="2416268"/>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pic>
        <p:nvPicPr>
          <p:cNvPr id="4" name="Picture 3">
            <a:extLst>
              <a:ext uri="{FF2B5EF4-FFF2-40B4-BE49-F238E27FC236}">
                <a16:creationId xmlns:a16="http://schemas.microsoft.com/office/drawing/2014/main" id="{D7AFAD8B-D56F-47F4-80B8-3D9AEF49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392" y="3319888"/>
            <a:ext cx="3086956" cy="9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6199895" y="35944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6494069" y="824502"/>
            <a:ext cx="5136642" cy="707886"/>
          </a:xfrm>
          <a:prstGeom prst="rect">
            <a:avLst/>
          </a:prstGeom>
          <a:noFill/>
        </p:spPr>
        <p:txBody>
          <a:bodyPr wrap="square" rtlCol="0">
            <a:spAutoFit/>
          </a:bodyPr>
          <a:lstStyle/>
          <a:p>
            <a:r>
              <a:rPr lang="en-GB" sz="1000" dirty="0"/>
              <a:t>This change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9963237" y="1510582"/>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6494069" y="1597338"/>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6494069" y="443172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6494069" y="3715091"/>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pic>
        <p:nvPicPr>
          <p:cNvPr id="3" name="Picture 2">
            <a:extLst>
              <a:ext uri="{FF2B5EF4-FFF2-40B4-BE49-F238E27FC236}">
                <a16:creationId xmlns:a16="http://schemas.microsoft.com/office/drawing/2014/main" id="{72FAFCE7-1EF9-4F0E-8D66-86F833F6D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 y="1240964"/>
            <a:ext cx="2686713" cy="5062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8C7EFEC-287B-44C4-9382-301FB2AC3E72}"/>
              </a:ext>
            </a:extLst>
          </p:cNvPr>
          <p:cNvSpPr txBox="1"/>
          <p:nvPr/>
        </p:nvSpPr>
        <p:spPr>
          <a:xfrm>
            <a:off x="285956" y="359442"/>
            <a:ext cx="1716712" cy="400110"/>
          </a:xfrm>
          <a:prstGeom prst="rect">
            <a:avLst/>
          </a:prstGeom>
          <a:noFill/>
        </p:spPr>
        <p:txBody>
          <a:bodyPr wrap="square" rtlCol="0">
            <a:spAutoFit/>
          </a:bodyPr>
          <a:lstStyle/>
          <a:p>
            <a:r>
              <a:rPr lang="en-GB" sz="2000" dirty="0"/>
              <a:t>Solve:</a:t>
            </a:r>
          </a:p>
        </p:txBody>
      </p:sp>
      <p:cxnSp>
        <p:nvCxnSpPr>
          <p:cNvPr id="13" name="Straight Connector 12">
            <a:extLst>
              <a:ext uri="{FF2B5EF4-FFF2-40B4-BE49-F238E27FC236}">
                <a16:creationId xmlns:a16="http://schemas.microsoft.com/office/drawing/2014/main" id="{8858D20E-7C30-4824-9D76-963A799587D1}"/>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808053-3871-41FE-A73C-922AB3B54DC2}"/>
              </a:ext>
            </a:extLst>
          </p:cNvPr>
          <p:cNvSpPr txBox="1"/>
          <p:nvPr/>
        </p:nvSpPr>
        <p:spPr>
          <a:xfrm>
            <a:off x="352555" y="805685"/>
            <a:ext cx="4517249" cy="246221"/>
          </a:xfrm>
          <a:prstGeom prst="rect">
            <a:avLst/>
          </a:prstGeom>
          <a:noFill/>
        </p:spPr>
        <p:txBody>
          <a:bodyPr wrap="square" rtlCol="0">
            <a:spAutoFit/>
          </a:bodyPr>
          <a:lstStyle/>
          <a:p>
            <a:r>
              <a:rPr lang="en-GB" sz="1000" dirty="0"/>
              <a:t>The new texture render atlas function</a:t>
            </a:r>
          </a:p>
        </p:txBody>
      </p:sp>
      <p:sp>
        <p:nvSpPr>
          <p:cNvPr id="15" name="TextBox 14">
            <a:extLst>
              <a:ext uri="{FF2B5EF4-FFF2-40B4-BE49-F238E27FC236}">
                <a16:creationId xmlns:a16="http://schemas.microsoft.com/office/drawing/2014/main" id="{66083A61-BCAA-40B1-B62F-9D6F1060020D}"/>
              </a:ext>
            </a:extLst>
          </p:cNvPr>
          <p:cNvSpPr txBox="1"/>
          <p:nvPr/>
        </p:nvSpPr>
        <p:spPr>
          <a:xfrm>
            <a:off x="3233588" y="2336884"/>
            <a:ext cx="2249968" cy="2400657"/>
          </a:xfrm>
          <a:prstGeom prst="rect">
            <a:avLst/>
          </a:prstGeom>
          <a:noFill/>
        </p:spPr>
        <p:txBody>
          <a:bodyPr wrap="square" rtlCol="0">
            <a:spAutoFit/>
          </a:bodyPr>
          <a:lstStyle/>
          <a:p>
            <a:r>
              <a:rPr lang="en-GB" sz="1000" dirty="0"/>
              <a:t>This function gets the location of a sprite from an atlas, based off the index number which is passed in.</a:t>
            </a:r>
          </a:p>
          <a:p>
            <a:endParaRPr lang="en-GB" sz="1000" dirty="0"/>
          </a:p>
          <a:p>
            <a:r>
              <a:rPr lang="en-GB" sz="1000" dirty="0"/>
              <a:t>There are two atlas types that I have implemented, one that doesn’t have any borders, and one that has a 1 pixel border between sprites.</a:t>
            </a:r>
          </a:p>
          <a:p>
            <a:endParaRPr lang="en-GB" sz="1000" dirty="0"/>
          </a:p>
          <a:p>
            <a:r>
              <a:rPr lang="en-GB" sz="1000" dirty="0"/>
              <a:t>In the future if there are more than two types of atlas’, I will try to streamline this code to be more maintainable, however for the two types that I have this was the easiest way I saw how to implement it.</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4AAC7291-E62F-4982-9B51-D5EC3DB4B686}"/>
              </a:ext>
            </a:extLst>
          </p:cNvPr>
          <p:cNvSpPr txBox="1"/>
          <p:nvPr/>
        </p:nvSpPr>
        <p:spPr>
          <a:xfrm>
            <a:off x="6168070" y="583264"/>
            <a:ext cx="3479558" cy="861774"/>
          </a:xfrm>
          <a:prstGeom prst="rect">
            <a:avLst/>
          </a:prstGeom>
          <a:noFill/>
        </p:spPr>
        <p:txBody>
          <a:bodyPr wrap="square" rtlCol="0">
            <a:spAutoFit/>
          </a:bodyPr>
          <a:lstStyle/>
          <a:p>
            <a:r>
              <a:rPr lang="en-GB" sz="1000" dirty="0" err="1"/>
              <a:t>RenderObjects</a:t>
            </a:r>
            <a:r>
              <a:rPr lang="en-GB" sz="1000" dirty="0"/>
              <a:t> is still using roughly 35% of the processes overall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740" y="278682"/>
            <a:ext cx="2030114" cy="4880082"/>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08" y="4077874"/>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48011" y="6257864"/>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2" y="892088"/>
            <a:ext cx="4949185" cy="553998"/>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38660"/>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525689"/>
            <a:ext cx="5404425" cy="130048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096000" y="1474173"/>
            <a:ext cx="2523828" cy="2615938"/>
          </a:xfrm>
          <a:prstGeom prst="rect">
            <a:avLst/>
          </a:prstGeom>
        </p:spPr>
      </p:pic>
      <p:sp>
        <p:nvSpPr>
          <p:cNvPr id="7" name="TextBox 6">
            <a:extLst>
              <a:ext uri="{FF2B5EF4-FFF2-40B4-BE49-F238E27FC236}">
                <a16:creationId xmlns:a16="http://schemas.microsoft.com/office/drawing/2014/main" id="{833950FD-07AF-46A7-AA0B-2C8A9662282D}"/>
              </a:ext>
            </a:extLst>
          </p:cNvPr>
          <p:cNvSpPr txBox="1"/>
          <p:nvPr/>
        </p:nvSpPr>
        <p:spPr>
          <a:xfrm>
            <a:off x="413450" y="5241195"/>
            <a:ext cx="5136642" cy="707886"/>
          </a:xfrm>
          <a:prstGeom prst="rect">
            <a:avLst/>
          </a:prstGeom>
          <a:noFill/>
        </p:spPr>
        <p:txBody>
          <a:bodyPr wrap="square" rtlCol="0">
            <a:spAutoFit/>
          </a:bodyPr>
          <a:lstStyle/>
          <a:p>
            <a:r>
              <a:rPr lang="en-GB" sz="1000" dirty="0"/>
              <a:t>I suspect the reason for why the chunk size affected the performance so drastically, was because with a larger chunk size, there are a lot more cells that will be rendered off screen, which are not being culled, so having smaller chunk sizes means there are less cells that will be rendered offscreen. </a:t>
            </a:r>
          </a:p>
        </p:txBody>
      </p:sp>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2096</TotalTime>
  <Words>3096</Words>
  <Application>Microsoft Office PowerPoint</Application>
  <PresentationFormat>Widescreen</PresentationFormat>
  <Paragraphs>158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Optimisation process restart, with some new game features and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96</cp:revision>
  <dcterms:created xsi:type="dcterms:W3CDTF">2018-03-01T20:36:57Z</dcterms:created>
  <dcterms:modified xsi:type="dcterms:W3CDTF">2018-04-12T16:21:34Z</dcterms:modified>
</cp:coreProperties>
</file>